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sldIdLst>
    <p:sldId id="274" r:id="rId5"/>
    <p:sldId id="275" r:id="rId6"/>
    <p:sldId id="276" r:id="rId7"/>
    <p:sldId id="277" r:id="rId8"/>
    <p:sldId id="278" r:id="rId9"/>
    <p:sldId id="280" r:id="rId10"/>
    <p:sldId id="281" r:id="rId11"/>
    <p:sldId id="282" r:id="rId12"/>
    <p:sldId id="283" r:id="rId13"/>
    <p:sldId id="287" r:id="rId14"/>
    <p:sldId id="288" r:id="rId15"/>
    <p:sldId id="285" r:id="rId16"/>
    <p:sldId id="286" r:id="rId1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86" d="100"/>
          <a:sy n="86" d="100"/>
        </p:scale>
        <p:origin x="738" y="96"/>
      </p:cViewPr>
      <p:guideLst/>
    </p:cSldViewPr>
  </p:slideViewPr>
  <p:notesTextViewPr>
    <p:cViewPr>
      <p:scale>
        <a:sx n="1" d="1"/>
        <a:sy n="1" d="1"/>
      </p:scale>
      <p:origin x="0" y="0"/>
    </p:cViewPr>
  </p:notesTextViewPr>
  <p:notesViewPr>
    <p:cSldViewPr snapToGrid="0">
      <p:cViewPr varScale="1">
        <p:scale>
          <a:sx n="65" d="100"/>
          <a:sy n="65" d="100"/>
        </p:scale>
        <p:origin x="33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78DDDEA-63BC-40A0-8BC0-D6413F38691F}" type="datetimeFigureOut">
              <a:rPr lang="en-US" smtClean="0"/>
              <a:t>10/23/2025</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4306F76E-E60C-4C54-B47A-C2C406EC8F72}" type="slidenum">
              <a:rPr lang="en-US" smtClean="0"/>
              <a:t>‹#›</a:t>
            </a:fld>
            <a:endParaRPr lang="en-US" dirty="0"/>
          </a:p>
        </p:txBody>
      </p:sp>
    </p:spTree>
    <p:extLst>
      <p:ext uri="{BB962C8B-B14F-4D97-AF65-F5344CB8AC3E}">
        <p14:creationId xmlns:p14="http://schemas.microsoft.com/office/powerpoint/2010/main" val="298748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1</a:t>
            </a:fld>
            <a:endParaRPr lang="en-US" dirty="0"/>
          </a:p>
        </p:txBody>
      </p:sp>
    </p:spTree>
    <p:extLst>
      <p:ext uri="{BB962C8B-B14F-4D97-AF65-F5344CB8AC3E}">
        <p14:creationId xmlns:p14="http://schemas.microsoft.com/office/powerpoint/2010/main" val="119184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9A814-CCA6-C1D0-FA22-0310B288D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9B94F-DC3C-4A09-27ED-1CFC1E345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C92B8-DB48-6126-E703-A6529F4AEF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3EEA2A-6752-BBA2-88E5-220B8B637BC2}"/>
              </a:ext>
            </a:extLst>
          </p:cNvPr>
          <p:cNvSpPr>
            <a:spLocks noGrp="1"/>
          </p:cNvSpPr>
          <p:nvPr>
            <p:ph type="sldNum" sz="quarter" idx="5"/>
          </p:nvPr>
        </p:nvSpPr>
        <p:spPr/>
        <p:txBody>
          <a:bodyPr/>
          <a:lstStyle/>
          <a:p>
            <a:fld id="{4306F76E-E60C-4C54-B47A-C2C406EC8F72}" type="slidenum">
              <a:rPr lang="en-US" smtClean="0"/>
              <a:t>10</a:t>
            </a:fld>
            <a:endParaRPr lang="en-US" dirty="0"/>
          </a:p>
        </p:txBody>
      </p:sp>
    </p:spTree>
    <p:extLst>
      <p:ext uri="{BB962C8B-B14F-4D97-AF65-F5344CB8AC3E}">
        <p14:creationId xmlns:p14="http://schemas.microsoft.com/office/powerpoint/2010/main" val="300591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A3324-BEC9-D0D5-83E4-732E0DAED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C7A6-97BE-D039-C154-824F3B625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0EFDD-3883-F83B-5E31-C226631C63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F3148D-42FA-AED1-DD41-C3EFC7A86939}"/>
              </a:ext>
            </a:extLst>
          </p:cNvPr>
          <p:cNvSpPr>
            <a:spLocks noGrp="1"/>
          </p:cNvSpPr>
          <p:nvPr>
            <p:ph type="sldNum" sz="quarter" idx="5"/>
          </p:nvPr>
        </p:nvSpPr>
        <p:spPr/>
        <p:txBody>
          <a:bodyPr/>
          <a:lstStyle/>
          <a:p>
            <a:fld id="{4306F76E-E60C-4C54-B47A-C2C406EC8F72}" type="slidenum">
              <a:rPr lang="en-US" smtClean="0"/>
              <a:t>11</a:t>
            </a:fld>
            <a:endParaRPr lang="en-US" dirty="0"/>
          </a:p>
        </p:txBody>
      </p:sp>
    </p:spTree>
    <p:extLst>
      <p:ext uri="{BB962C8B-B14F-4D97-AF65-F5344CB8AC3E}">
        <p14:creationId xmlns:p14="http://schemas.microsoft.com/office/powerpoint/2010/main" val="397965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12</a:t>
            </a:fld>
            <a:endParaRPr lang="en-US" dirty="0"/>
          </a:p>
        </p:txBody>
      </p:sp>
    </p:spTree>
    <p:extLst>
      <p:ext uri="{BB962C8B-B14F-4D97-AF65-F5344CB8AC3E}">
        <p14:creationId xmlns:p14="http://schemas.microsoft.com/office/powerpoint/2010/main" val="169843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13</a:t>
            </a:fld>
            <a:endParaRPr lang="en-US" dirty="0"/>
          </a:p>
        </p:txBody>
      </p:sp>
    </p:spTree>
    <p:extLst>
      <p:ext uri="{BB962C8B-B14F-4D97-AF65-F5344CB8AC3E}">
        <p14:creationId xmlns:p14="http://schemas.microsoft.com/office/powerpoint/2010/main" val="40857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2</a:t>
            </a:fld>
            <a:endParaRPr lang="en-US" dirty="0"/>
          </a:p>
        </p:txBody>
      </p:sp>
    </p:spTree>
    <p:extLst>
      <p:ext uri="{BB962C8B-B14F-4D97-AF65-F5344CB8AC3E}">
        <p14:creationId xmlns:p14="http://schemas.microsoft.com/office/powerpoint/2010/main" val="386394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3</a:t>
            </a:fld>
            <a:endParaRPr lang="en-US" dirty="0"/>
          </a:p>
        </p:txBody>
      </p:sp>
    </p:spTree>
    <p:extLst>
      <p:ext uri="{BB962C8B-B14F-4D97-AF65-F5344CB8AC3E}">
        <p14:creationId xmlns:p14="http://schemas.microsoft.com/office/powerpoint/2010/main" val="83068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4</a:t>
            </a:fld>
            <a:endParaRPr lang="en-US" dirty="0"/>
          </a:p>
        </p:txBody>
      </p:sp>
    </p:spTree>
    <p:extLst>
      <p:ext uri="{BB962C8B-B14F-4D97-AF65-F5344CB8AC3E}">
        <p14:creationId xmlns:p14="http://schemas.microsoft.com/office/powerpoint/2010/main" val="284260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5</a:t>
            </a:fld>
            <a:endParaRPr lang="en-US" dirty="0"/>
          </a:p>
        </p:txBody>
      </p:sp>
    </p:spTree>
    <p:extLst>
      <p:ext uri="{BB962C8B-B14F-4D97-AF65-F5344CB8AC3E}">
        <p14:creationId xmlns:p14="http://schemas.microsoft.com/office/powerpoint/2010/main" val="253686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6</a:t>
            </a:fld>
            <a:endParaRPr lang="en-US" dirty="0"/>
          </a:p>
        </p:txBody>
      </p:sp>
    </p:spTree>
    <p:extLst>
      <p:ext uri="{BB962C8B-B14F-4D97-AF65-F5344CB8AC3E}">
        <p14:creationId xmlns:p14="http://schemas.microsoft.com/office/powerpoint/2010/main" val="391377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7</a:t>
            </a:fld>
            <a:endParaRPr lang="en-US" dirty="0"/>
          </a:p>
        </p:txBody>
      </p:sp>
    </p:spTree>
    <p:extLst>
      <p:ext uri="{BB962C8B-B14F-4D97-AF65-F5344CB8AC3E}">
        <p14:creationId xmlns:p14="http://schemas.microsoft.com/office/powerpoint/2010/main" val="224589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8</a:t>
            </a:fld>
            <a:endParaRPr lang="en-US" dirty="0"/>
          </a:p>
        </p:txBody>
      </p:sp>
    </p:spTree>
    <p:extLst>
      <p:ext uri="{BB962C8B-B14F-4D97-AF65-F5344CB8AC3E}">
        <p14:creationId xmlns:p14="http://schemas.microsoft.com/office/powerpoint/2010/main" val="80325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6F76E-E60C-4C54-B47A-C2C406EC8F72}" type="slidenum">
              <a:rPr lang="en-US" smtClean="0"/>
              <a:t>9</a:t>
            </a:fld>
            <a:endParaRPr lang="en-US" dirty="0"/>
          </a:p>
        </p:txBody>
      </p:sp>
    </p:spTree>
    <p:extLst>
      <p:ext uri="{BB962C8B-B14F-4D97-AF65-F5344CB8AC3E}">
        <p14:creationId xmlns:p14="http://schemas.microsoft.com/office/powerpoint/2010/main" val="348258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10/23/2025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10/23/2025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10/23/2025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10/23/2025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10/23/2025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10/23/2025</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plus.lexis.com/document?pddocfullpath=%2fshared%2fdocument%2fstatutes-legislation%2furn%3acontentItem%3a5CT3-1N31-6RDJ-84GY-00000-00&amp;pdmfid=1530671&amp;pdcontentcomponentid=9101&amp;pdproductcontenttypeid=urn%3apct%3a83&amp;pdisdoclinkaccess=true&amp;pdischatbotdoc=true&amp;passagetext=Rm9yIHB1cnBvc2VzIG9mIHRoaXMgYXJ0aWNsZToKMS4g4oCcU2VydmljLipuaXRpb24gYXMgYSBwcm92aWRlciBvZiBzZXJ2aWNlIGFuaW1hbHMu&amp;crid=cb86fd28-6ada-4b88-9eb7-bab46dc31a8e&amp;pagenumber=" TargetMode="External"/><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s://plus.lexis.com/document?pddocfullpath=%2fshared%2fdocument%2fstatutes-legislation%2furn%3acontentItem%3a5CT3-0ND1-6RDJ-846W-00000-00&amp;pdmfid=1530671&amp;pdcontentcomponentid=9101&amp;pdproductcontenttypeid=urn%3apct%3a83&amp;pdisdoclinkaccess=true&amp;pdischatbotdoc=true&amp;passagetext=MS4gSXQgc2hhbGwgYmUgcHJvaGliaXRlZCBmb3IgYW55IHBlcnNvbi4qb24gc3RhbmRhcmRzIGJ5IGEgbGljZW5zZWQgdmV0ZXJpbmFyaWFuLg%3d%3d&amp;crid=342cbc62-eb3b-4f9e-a501-1d1bd8b25c70&amp;pagenumbe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lus.lexis.com/document?pddocfullpath=%2fshared%2fdocument%2fcases%2furn%3acontentItem%3a5W9T-NRR1-JPGX-S2WB-00000-00&amp;pdmfid=1530671&amp;pdcontentcomponentid=9092&amp;pdproductcontenttypeid=urn%3apct%3a30&amp;pdisdoclinkaccess=true&amp;pdischatbotdoc=true&amp;passagetext=QSBOWUNIQSBIb3VzaW5nIEFzc2lzdGFudCBleHBsYWluZWQgdGhhdC4qaXN0cyBoaW0gd2l0aCBhc3BlY3RzIG9mIGhpcyBkaXNhYmlsaXR5Lg%3d%3d&amp;crid=88ce7b1c-6dfb-4de3-bdce-0ea89e227edf&amp;pagenumber=47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hyperlink" Target="https://plus.lexis.com/document/documentlink?pdmfid=1530671&amp;pddocfullpath=/shared/document/administrative-codes/urn:contentItem:6006-8CK1-DYB7-W1NM-00000-00&amp;pdcontentcomponentid=5154&amp;pdproductcontenttypeid=urn:pct:1&amp;pdpinpoint=_c&amp;pdrt=undefined&amp;pdparentactivityid=undefined&amp;ecomp=6d4k&amp;pdvirtualmasterfeatureid=&amp;prid=88ce7b1c-6dfb-4de3-bdce-0ea89e227e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plus.lexis.com/document/documentlink?pdmfid=1530671&amp;pddocfullpath=/shared/document/statutes-legislation/urn:contentItem:5CT3-0SG1-6RDJ-847W-00000-00&amp;pdcontentcomponentid=9101&amp;pdproductcontenttypeid=urn:pct:83&amp;pdpinpoint=&amp;pdrt=undefined&amp;pdparentactivityid=undefined&amp;ecomp=undefined&amp;pdvirtualmasterfeatureid=&amp;prid=4ea34b88-b304-4dc2-bf70-7c0d33973e7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plus.lexis.com/document?pdmfid=1530671&amp;pddocfullpath=%2Fshared%2Fdocument%2Fcases%2Furn%3AcontentItem%3A5W2S-TB71-JT42-S2M4-00000-00&amp;pdcontentcomponentid=9092&amp;ecomp=b7ttk&amp;earg=pdpsf&amp;prid=4d084b32-6bcc-4c0e-aebb-e32d3172e7f9&amp;crid=4ea34b88-b304-4dc2-bf70-7c0d33973e78&amp;pdsdr=tru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plus.lexis.com/document?pddocfullpath=%2fshared%2fdocument%2fadministrative-codes%2furn%3acontentItem%3a6023-KXR1-DYB7-W252-00000-00&amp;pdmfid=1530671&amp;pdcontentcomponentid=5154&amp;pdproductcontenttypeid=urn%3apct%3a1&amp;pdisdoclinkaccess=true&amp;pdischatbotdoc=true&amp;pdsearchmode=chatbot_citation&amp;passagetext=Um9zZSB2LiBTcHJpbmdmaWVsZC1HcmVlbmUgQ291bnR5IEhlYWx0aC4qb2YgYSBkaXNhYmxlZCBpbmRpdmlkdWFsLiBHbyBUbyBIZWFkbm90ZQ%3d%3d&amp;crid=4813ffba-38a0-4d6c-82e6-90c6b3c3996b&amp;pagenumber=" TargetMode="External"/><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7">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8" name="Picture 7" descr="A dog looking at the camera">
            <a:extLst>
              <a:ext uri="{FF2B5EF4-FFF2-40B4-BE49-F238E27FC236}">
                <a16:creationId xmlns:a16="http://schemas.microsoft.com/office/drawing/2014/main" id="{F0B92F21-44D0-49F2-B59D-6723737D9B5C}"/>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965201" y="1020431"/>
            <a:ext cx="10225530" cy="1475013"/>
          </a:xfrm>
        </p:spPr>
        <p:txBody>
          <a:bodyPr>
            <a:normAutofit/>
          </a:bodyPr>
          <a:lstStyle/>
          <a:p>
            <a:pPr marL="0" marR="0" algn="ctr">
              <a:lnSpc>
                <a:spcPct val="115000"/>
              </a:lnSpc>
              <a:spcAft>
                <a:spcPts val="800"/>
              </a:spcAft>
              <a:buNone/>
            </a:pP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SERVICE ANIMALS IN NYS PUBLIC HOUSING</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sz="3200" dirty="0">
              <a:solidFill>
                <a:schemeClr val="tx1"/>
              </a:solidFill>
            </a:endParaRP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965200" y="2495445"/>
            <a:ext cx="10225530" cy="590321"/>
          </a:xfrm>
        </p:spPr>
        <p:txBody>
          <a:bodyPr>
            <a:normAutofit/>
          </a:bodyPr>
          <a:lstStyle/>
          <a:p>
            <a:pPr algn="ctr"/>
            <a:r>
              <a:rPr lang="en-US" sz="1600" dirty="0">
                <a:effectLst/>
                <a:latin typeface="Times New Roman" panose="02020603050405020304" pitchFamily="18" charset="0"/>
                <a:ea typeface="Aptos" panose="020B0004020202020204" pitchFamily="34" charset="0"/>
              </a:rPr>
              <a:t>the ADA, NYS HRL &amp; the FHA</a:t>
            </a:r>
            <a:endParaRPr lang="en-US" sz="1600" dirty="0">
              <a:solidFill>
                <a:schemeClr val="tx1"/>
              </a:solidFill>
            </a:endParaRPr>
          </a:p>
        </p:txBody>
      </p:sp>
    </p:spTree>
    <p:extLst>
      <p:ext uri="{BB962C8B-B14F-4D97-AF65-F5344CB8AC3E}">
        <p14:creationId xmlns:p14="http://schemas.microsoft.com/office/powerpoint/2010/main" val="12052488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1EBEA-5751-7B23-21A1-86F632443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3C11F-C4F9-2CEA-F2B7-37E6B6027372}"/>
              </a:ext>
            </a:extLst>
          </p:cNvPr>
          <p:cNvSpPr>
            <a:spLocks noGrp="1"/>
          </p:cNvSpPr>
          <p:nvPr>
            <p:ph type="title"/>
          </p:nvPr>
        </p:nvSpPr>
        <p:spPr>
          <a:xfrm>
            <a:off x="581192" y="702155"/>
            <a:ext cx="11334128" cy="1569007"/>
          </a:xfrm>
        </p:spPr>
        <p:txBody>
          <a:bodyPr/>
          <a:lstStyle/>
          <a:p>
            <a:r>
              <a:rPr lang="en-US" dirty="0"/>
              <a:t>Under NYS Law and the FHA</a:t>
            </a:r>
          </a:p>
        </p:txBody>
      </p:sp>
      <p:sp>
        <p:nvSpPr>
          <p:cNvPr id="3" name="Content Placeholder 2">
            <a:extLst>
              <a:ext uri="{FF2B5EF4-FFF2-40B4-BE49-F238E27FC236}">
                <a16:creationId xmlns:a16="http://schemas.microsoft.com/office/drawing/2014/main" id="{A30514FF-70E1-B57F-880C-17B9004F6480}"/>
              </a:ext>
            </a:extLst>
          </p:cNvPr>
          <p:cNvSpPr>
            <a:spLocks noGrp="1"/>
          </p:cNvSpPr>
          <p:nvPr>
            <p:ph idx="1"/>
          </p:nvPr>
        </p:nvSpPr>
        <p:spPr>
          <a:xfrm>
            <a:off x="581192" y="2340864"/>
            <a:ext cx="11029615" cy="3301653"/>
          </a:xfrm>
          <a:ln>
            <a:solidFill>
              <a:srgbClr val="FF0000"/>
            </a:solidFill>
          </a:ln>
        </p:spPr>
        <p:txBody>
          <a:bodyPr>
            <a:normAutofit fontScale="55000" lnSpcReduction="20000"/>
          </a:bodyPr>
          <a:lstStyle/>
          <a:p>
            <a:pPr marL="1200150" marR="0" lvl="2" indent="-285750">
              <a:lnSpc>
                <a:spcPct val="115000"/>
              </a:lnSpc>
              <a:buFont typeface="Arial" panose="020B0604020202020204" pitchFamily="34" charset="0"/>
              <a:buChar char="•"/>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Birds – as long as they meet the criteria for emotional support animals they are permitted </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buNone/>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Primates - New York law prohibits the possession of wild animals, including chimpanzees and monkeys, as pets, </a:t>
            </a:r>
            <a:r>
              <a:rPr lang="en-US" sz="22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NY CLS Penal § 242.00</a:t>
            </a: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2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4"/>
              </a:rPr>
              <a:t>NY CLS ECL § 11-0512</a:t>
            </a: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 Therefore, chimpanzees and monkeys cannot generally be kept as emotional support animals in New York.</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buNone/>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Reptiles - New York law, distinguishes between "wild animals" and "domestic animals," and reptiles capable of inflicting bodily harm are classified as wild animals. </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1657350" marR="0" lvl="3" indent="-285750">
              <a:lnSpc>
                <a:spcPct val="115000"/>
              </a:lnSpc>
              <a:buFont typeface="Arial" panose="020B0604020202020204" pitchFamily="34" charset="0"/>
              <a:buChar char="•"/>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Such does not necessarily preclude reptiles from being emotional support animals but may impose additional considerations regarding public safety.</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Animals commonly kept in households -  dog, cat, small bird, rabbit, hamster, gerbil, other rodent, fish, turtle, or other small, domesticated animal. </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pPr marL="1657350" marR="0" lvl="3" indent="-285750">
              <a:lnSpc>
                <a:spcPct val="115000"/>
              </a:lnSpc>
              <a:spcAft>
                <a:spcPts val="800"/>
              </a:spcAft>
              <a:buFont typeface="Arial" panose="020B0604020202020204" pitchFamily="34" charset="0"/>
              <a:buChar char="•"/>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Per HUD requirements, if the animal is of this type, the landlord should grant the accommodation.</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1026" name="Picture 2" descr="Beautiful Birds Images - Free Download on Freepik">
            <a:extLst>
              <a:ext uri="{FF2B5EF4-FFF2-40B4-BE49-F238E27FC236}">
                <a16:creationId xmlns:a16="http://schemas.microsoft.com/office/drawing/2014/main" id="{32953860-61AD-2874-60D5-B0F337DE3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937426"/>
            <a:ext cx="1649011" cy="10984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modo dragon - Jim Zuckerman photography &amp; photo tours">
            <a:extLst>
              <a:ext uri="{FF2B5EF4-FFF2-40B4-BE49-F238E27FC236}">
                <a16:creationId xmlns:a16="http://schemas.microsoft.com/office/drawing/2014/main" id="{0AB49B22-F637-1934-0E74-2518BAC0CF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9700" y="805011"/>
            <a:ext cx="1991107" cy="1326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Turtle Pictures | Wallpapers.com">
            <a:extLst>
              <a:ext uri="{FF2B5EF4-FFF2-40B4-BE49-F238E27FC236}">
                <a16:creationId xmlns:a16="http://schemas.microsoft.com/office/drawing/2014/main" id="{853DCC29-BF1A-8271-EB10-467C61312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1" y="5382121"/>
            <a:ext cx="1810356" cy="129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31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B05EA-E203-D64B-32E5-D3AF7C4E2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9DBE33-C92D-AAC3-19B7-A84100D18E30}"/>
              </a:ext>
            </a:extLst>
          </p:cNvPr>
          <p:cNvSpPr>
            <a:spLocks noGrp="1"/>
          </p:cNvSpPr>
          <p:nvPr>
            <p:ph type="title"/>
          </p:nvPr>
        </p:nvSpPr>
        <p:spPr>
          <a:xfrm>
            <a:off x="581192" y="702155"/>
            <a:ext cx="11334128" cy="1569007"/>
          </a:xfrm>
        </p:spPr>
        <p:txBody>
          <a:bodyPr/>
          <a:lstStyle/>
          <a:p>
            <a:r>
              <a:rPr lang="en-US" dirty="0"/>
              <a:t>Under NYS Law and the FHA (cont.)</a:t>
            </a:r>
          </a:p>
        </p:txBody>
      </p:sp>
      <p:sp>
        <p:nvSpPr>
          <p:cNvPr id="3" name="Content Placeholder 2">
            <a:extLst>
              <a:ext uri="{FF2B5EF4-FFF2-40B4-BE49-F238E27FC236}">
                <a16:creationId xmlns:a16="http://schemas.microsoft.com/office/drawing/2014/main" id="{B0F399CF-9FB6-1981-863C-FCF51DF91145}"/>
              </a:ext>
            </a:extLst>
          </p:cNvPr>
          <p:cNvSpPr>
            <a:spLocks noGrp="1"/>
          </p:cNvSpPr>
          <p:nvPr>
            <p:ph idx="1"/>
          </p:nvPr>
        </p:nvSpPr>
        <p:spPr>
          <a:xfrm>
            <a:off x="581192" y="2340864"/>
            <a:ext cx="11029615" cy="3959575"/>
          </a:xfrm>
          <a:ln>
            <a:solidFill>
              <a:srgbClr val="FF0000"/>
            </a:solidFill>
          </a:ln>
        </p:spPr>
        <p:txBody>
          <a:bodyPr>
            <a:normAutofit fontScale="85000" lnSpcReduction="20000"/>
          </a:bodyPr>
          <a:lstStyle/>
          <a:p>
            <a:pPr marL="742950" marR="0" lvl="1" indent="-285750">
              <a:lnSpc>
                <a:spcPct val="115000"/>
              </a:lnSpc>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Considerations in determining whether an animal is acceptable for emotional support.</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Is the animal a “reasonable accommodation” for the tenant’s disability? Does it alleviate the tenant’s condition.</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buFont typeface="+mj-lt"/>
              <a:buAutoNum type="arabicPeriod"/>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Requires adequate medical documentation.</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Does the animal allow the tenant to use and enjoy the dwelling.</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Does use of the animal pose a direct threat to people.</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How to comply with the law.</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buFont typeface="+mj-lt"/>
              <a:buAutoNum type="arabicPeriod"/>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First, apply the ADA service animal definition.</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2114550" marR="0" lvl="4" indent="-285750">
              <a:lnSpc>
                <a:spcPct val="115000"/>
              </a:lnSpc>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If the animal meets the requirements, it should be approved.</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buFont typeface="+mj-lt"/>
              <a:buAutoNum type="arabicPeriod"/>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If the animal does not meet the ADA requirements, apply the NYS and FHA definitions for emotional support animals.</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2114550" marR="0" lvl="4" indent="-285750">
              <a:lnSpc>
                <a:spcPct val="115000"/>
              </a:lnSpc>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If it meets those requirements, it should be approved.</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2114550" marR="0" lvl="4" indent="-285750">
              <a:lnSpc>
                <a:spcPct val="115000"/>
              </a:lnSpc>
              <a:spcAft>
                <a:spcPts val="800"/>
              </a:spcAft>
              <a:buFont typeface="Arial" panose="020B0604020202020204" pitchFamily="34" charset="0"/>
              <a:buChar char="•"/>
            </a:pP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Under the test, the animal must be (1) necessary to alleviate the effects of the disability (2) doesn’t pose an undue hardship or substantial burden on the landlord, (3) doesn’t pose a significant risk of damage to person or property. </a:t>
            </a:r>
            <a:r>
              <a:rPr lang="en-US" sz="15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Matter of Washington v </a:t>
            </a:r>
            <a:r>
              <a:rPr lang="en-US" sz="1500" b="1" u="sng" kern="100" dirty="0" err="1">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Olatoye</a:t>
            </a:r>
            <a:r>
              <a:rPr lang="en-US" sz="15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 173 A.D.3d 467</a:t>
            </a:r>
            <a:r>
              <a:rPr lang="en-US" sz="1500" b="1" kern="100" dirty="0">
                <a:effectLst/>
                <a:latin typeface="Times New Roman" panose="02020603050405020304" pitchFamily="18" charset="0"/>
                <a:ea typeface="Aptos" panose="020B0004020202020204" pitchFamily="34" charset="0"/>
                <a:cs typeface="Times New Roman" panose="02020603050405020304" pitchFamily="18" charset="0"/>
              </a:rPr>
              <a:t> (2019)</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1026" name="Picture 2" descr="Beautiful Birds Images - Free Download on Freepik">
            <a:extLst>
              <a:ext uri="{FF2B5EF4-FFF2-40B4-BE49-F238E27FC236}">
                <a16:creationId xmlns:a16="http://schemas.microsoft.com/office/drawing/2014/main" id="{014B4BE5-D2B6-8928-B60E-7BDCF2B38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481" y="919276"/>
            <a:ext cx="1649011" cy="10984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modo dragon - Jim Zuckerman photography &amp; photo tours">
            <a:extLst>
              <a:ext uri="{FF2B5EF4-FFF2-40B4-BE49-F238E27FC236}">
                <a16:creationId xmlns:a16="http://schemas.microsoft.com/office/drawing/2014/main" id="{0D9AE105-C8D9-3942-EE65-0C6E6D7AC9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9700" y="805011"/>
            <a:ext cx="1991107" cy="1326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Turtle Pictures | Wallpapers.com">
            <a:extLst>
              <a:ext uri="{FF2B5EF4-FFF2-40B4-BE49-F238E27FC236}">
                <a16:creationId xmlns:a16="http://schemas.microsoft.com/office/drawing/2014/main" id="{A629BA90-0A74-DFA3-E91C-24ED26E76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1" y="5382121"/>
            <a:ext cx="1810356" cy="129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8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C295-BB11-4BF1-AD04-87B1C76BC51E}"/>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1A054E69-3643-B4AC-1E67-B3CD8AC0C4AF}"/>
              </a:ext>
            </a:extLst>
          </p:cNvPr>
          <p:cNvSpPr>
            <a:spLocks noGrp="1"/>
          </p:cNvSpPr>
          <p:nvPr>
            <p:ph idx="1"/>
          </p:nvPr>
        </p:nvSpPr>
        <p:spPr/>
        <p:txBody>
          <a:bodyPr>
            <a:normAutofit/>
          </a:bodyPr>
          <a:lstStyle/>
          <a:p>
            <a:pPr marL="0" marR="0">
              <a:lnSpc>
                <a:spcPct val="115000"/>
              </a:lnSpc>
              <a:spcAft>
                <a:spcPts val="800"/>
              </a:spcAft>
              <a:buNone/>
            </a:pPr>
            <a:r>
              <a:rPr lang="en-US" sz="1800" u="sng" kern="100" dirty="0">
                <a:effectLst/>
                <a:latin typeface="Times New Roman" panose="02020603050405020304" pitchFamily="18" charset="0"/>
                <a:ea typeface="Aptos" panose="020B0004020202020204" pitchFamily="34" charset="0"/>
                <a:cs typeface="Times New Roman" panose="02020603050405020304" pitchFamily="18" charset="0"/>
              </a:rPr>
              <a:t>Lesser vs. Rutherford Coop. (Aug. 2024)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In 2016 eviction proceedings were brought against a tenant in NYC for having three parrots in her unit.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Other tenants had made numerous complaints about noise for years.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tenant asserted that the parrots were emotional support animals and provided medical documentation.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After denial by the Coop, she filed a complaint with HUD and the DOJ filed suit against the Coop.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dirty="0">
                <a:effectLst/>
                <a:latin typeface="Times New Roman" panose="02020603050405020304" pitchFamily="18" charset="0"/>
                <a:ea typeface="Aptos" panose="020B0004020202020204" pitchFamily="34" charset="0"/>
              </a:rPr>
              <a:t>In August 2024 the case settled, and the tenant received $165K. The Coop was also required to adopt a reasonable accommodation policy.</a:t>
            </a:r>
            <a:endParaRPr lang="en-US" dirty="0"/>
          </a:p>
        </p:txBody>
      </p:sp>
      <p:pic>
        <p:nvPicPr>
          <p:cNvPr id="7170" name="Picture 2" descr="10+ Burung Parrot, Percantik Hunian!">
            <a:extLst>
              <a:ext uri="{FF2B5EF4-FFF2-40B4-BE49-F238E27FC236}">
                <a16:creationId xmlns:a16="http://schemas.microsoft.com/office/drawing/2014/main" id="{3F00E749-3BD6-35A7-B96B-31E031BD3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776" y="702156"/>
            <a:ext cx="3450336" cy="194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83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D056-AC96-A491-FD27-45C6550D23EB}"/>
              </a:ext>
            </a:extLst>
          </p:cNvPr>
          <p:cNvSpPr>
            <a:spLocks noGrp="1"/>
          </p:cNvSpPr>
          <p:nvPr>
            <p:ph type="title"/>
          </p:nvPr>
        </p:nvSpPr>
        <p:spPr/>
        <p:txBody>
          <a:bodyPr/>
          <a:lstStyle/>
          <a:p>
            <a:pPr algn="ctr"/>
            <a:r>
              <a:rPr lang="en-US" dirty="0"/>
              <a:t>Thank you</a:t>
            </a:r>
          </a:p>
        </p:txBody>
      </p:sp>
      <p:pic>
        <p:nvPicPr>
          <p:cNvPr id="7" name="Content Placeholder 6" descr="Dog with head out a car window">
            <a:extLst>
              <a:ext uri="{FF2B5EF4-FFF2-40B4-BE49-F238E27FC236}">
                <a16:creationId xmlns:a16="http://schemas.microsoft.com/office/drawing/2014/main" id="{58E667AF-4E52-1A69-14B2-DA1E970AA291}"/>
              </a:ext>
            </a:extLst>
          </p:cNvPr>
          <p:cNvPicPr>
            <a:picLocks noGrp="1" noChangeAspect="1"/>
          </p:cNvPicPr>
          <p:nvPr>
            <p:ph idx="1"/>
          </p:nvPr>
        </p:nvPicPr>
        <p:blipFill>
          <a:blip r:embed="rId3"/>
          <a:stretch>
            <a:fillRect/>
          </a:stretch>
        </p:blipFill>
        <p:spPr>
          <a:xfrm>
            <a:off x="4900613" y="1291961"/>
            <a:ext cx="6651625" cy="4434416"/>
          </a:xfrm>
        </p:spPr>
      </p:pic>
      <p:pic>
        <p:nvPicPr>
          <p:cNvPr id="5" name="Picture 4">
            <a:extLst>
              <a:ext uri="{FF2B5EF4-FFF2-40B4-BE49-F238E27FC236}">
                <a16:creationId xmlns:a16="http://schemas.microsoft.com/office/drawing/2014/main" id="{C74CEF29-DA71-A2C1-5A11-7B66004A4BED}"/>
              </a:ext>
            </a:extLst>
          </p:cNvPr>
          <p:cNvPicPr>
            <a:picLocks noChangeAspect="1"/>
          </p:cNvPicPr>
          <p:nvPr/>
        </p:nvPicPr>
        <p:blipFill>
          <a:blip r:embed="rId4"/>
          <a:stretch>
            <a:fillRect/>
          </a:stretch>
        </p:blipFill>
        <p:spPr>
          <a:xfrm>
            <a:off x="1150201" y="3321367"/>
            <a:ext cx="2267164" cy="2329108"/>
          </a:xfrm>
          <a:prstGeom prst="rect">
            <a:avLst/>
          </a:prstGeom>
        </p:spPr>
      </p:pic>
    </p:spTree>
    <p:extLst>
      <p:ext uri="{BB962C8B-B14F-4D97-AF65-F5344CB8AC3E}">
        <p14:creationId xmlns:p14="http://schemas.microsoft.com/office/powerpoint/2010/main" val="2958219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BBE1A-FEE5-CC7A-FF8C-D147405CD32F}"/>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0" kern="1200" cap="all">
                <a:solidFill>
                  <a:schemeClr val="bg1">
                    <a:lumMod val="75000"/>
                    <a:lumOff val="25000"/>
                  </a:schemeClr>
                </a:solidFill>
                <a:latin typeface="+mj-lt"/>
                <a:ea typeface="+mj-ea"/>
                <a:cs typeface="+mj-cs"/>
              </a:rPr>
              <a:t>Michael E. Ginsberg, Esq.</a:t>
            </a:r>
          </a:p>
        </p:txBody>
      </p:sp>
      <p:sp>
        <p:nvSpPr>
          <p:cNvPr id="43" name="Rectangle 42">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5" name="Rectangle 4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2EAD6656-3EDF-7A97-C47F-5D355A864469}"/>
              </a:ext>
            </a:extLst>
          </p:cNvPr>
          <p:cNvSpPr>
            <a:spLocks noGrp="1"/>
          </p:cNvSpPr>
          <p:nvPr>
            <p:ph type="body" sz="half" idx="2"/>
          </p:nvPr>
        </p:nvSpPr>
        <p:spPr>
          <a:xfrm>
            <a:off x="671513" y="2536031"/>
            <a:ext cx="3123783" cy="3671936"/>
          </a:xfrm>
        </p:spPr>
        <p:txBody>
          <a:bodyPr vert="horz" lIns="91440" tIns="45720" rIns="91440" bIns="45720" rtlCol="0" anchor="t">
            <a:normAutofit/>
          </a:bodyPr>
          <a:lstStyle/>
          <a:p>
            <a:pPr>
              <a:buFont typeface="Wingdings 2" panose="05020102010507070707" pitchFamily="18" charset="2"/>
              <a:buChar char=""/>
            </a:pPr>
            <a:r>
              <a:rPr lang="en-US" dirty="0">
                <a:solidFill>
                  <a:schemeClr val="bg1">
                    <a:lumMod val="75000"/>
                    <a:lumOff val="25000"/>
                  </a:schemeClr>
                </a:solidFill>
              </a:rPr>
              <a:t>Managing Partner</a:t>
            </a:r>
          </a:p>
          <a:p>
            <a:pPr>
              <a:buFont typeface="Wingdings 2" panose="05020102010507070707" pitchFamily="18" charset="2"/>
              <a:buChar char=""/>
            </a:pPr>
            <a:r>
              <a:rPr lang="en-US" dirty="0">
                <a:solidFill>
                  <a:schemeClr val="bg1">
                    <a:lumMod val="75000"/>
                    <a:lumOff val="25000"/>
                  </a:schemeClr>
                </a:solidFill>
              </a:rPr>
              <a:t>Firm practices extensively in the areas of Public Housing, Landlord/Tenant matters, and Evictions.</a:t>
            </a:r>
          </a:p>
        </p:txBody>
      </p:sp>
      <p:pic>
        <p:nvPicPr>
          <p:cNvPr id="5" name="Content Placeholder 3">
            <a:extLst>
              <a:ext uri="{FF2B5EF4-FFF2-40B4-BE49-F238E27FC236}">
                <a16:creationId xmlns:a16="http://schemas.microsoft.com/office/drawing/2014/main" id="{5B8B288A-69EE-BB40-4528-8E7D4790EE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585" r="1" b="27129"/>
          <a:stretch>
            <a:fillRect/>
          </a:stretch>
        </p:blipFill>
        <p:spPr>
          <a:xfrm>
            <a:off x="4241830" y="601200"/>
            <a:ext cx="7503636" cy="5789365"/>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2919120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D94E-5D74-D3E2-97D7-4EF78C07A972}"/>
              </a:ext>
            </a:extLst>
          </p:cNvPr>
          <p:cNvSpPr>
            <a:spLocks noGrp="1"/>
          </p:cNvSpPr>
          <p:nvPr>
            <p:ph type="title"/>
          </p:nvPr>
        </p:nvSpPr>
        <p:spPr>
          <a:xfrm>
            <a:off x="767857" y="933450"/>
            <a:ext cx="3031852" cy="1722419"/>
          </a:xfrm>
        </p:spPr>
        <p:txBody>
          <a:bodyPr vert="horz" lIns="91440" tIns="45720" rIns="91440" bIns="45720" rtlCol="0" anchor="b">
            <a:normAutofit/>
          </a:bodyPr>
          <a:lstStyle/>
          <a:p>
            <a:r>
              <a:rPr lang="en-US" dirty="0"/>
              <a:t>What is a Service Animal?</a:t>
            </a:r>
          </a:p>
        </p:txBody>
      </p:sp>
      <p:sp>
        <p:nvSpPr>
          <p:cNvPr id="4" name="Text Placeholder 3">
            <a:extLst>
              <a:ext uri="{FF2B5EF4-FFF2-40B4-BE49-F238E27FC236}">
                <a16:creationId xmlns:a16="http://schemas.microsoft.com/office/drawing/2014/main" id="{1B2E585A-7F07-8011-D50A-29945DD58D91}"/>
              </a:ext>
            </a:extLst>
          </p:cNvPr>
          <p:cNvSpPr>
            <a:spLocks noGrp="1"/>
          </p:cNvSpPr>
          <p:nvPr>
            <p:ph type="body" sz="half" idx="2"/>
          </p:nvPr>
        </p:nvSpPr>
        <p:spPr>
          <a:xfrm>
            <a:off x="767857" y="2836654"/>
            <a:ext cx="3031852" cy="3001392"/>
          </a:xfrm>
        </p:spPr>
        <p:txBody>
          <a:bodyPr vert="horz" lIns="91440" tIns="45720" rIns="91440" bIns="45720" rtlCol="0" anchor="ctr">
            <a:normAutofit/>
          </a:bodyPr>
          <a:lstStyle/>
          <a:p>
            <a:pPr lvl="1"/>
            <a:r>
              <a:rPr lang="en-US" sz="1200" b="1" dirty="0">
                <a:solidFill>
                  <a:schemeClr val="bg1">
                    <a:lumMod val="95000"/>
                  </a:schemeClr>
                </a:solidFill>
              </a:rPr>
              <a:t>Service animals are defined as dogs that are individually trained to do work or perform tasks for people with disabilities.</a:t>
            </a:r>
          </a:p>
          <a:p>
            <a:pPr lvl="1"/>
            <a:r>
              <a:rPr lang="en-US" sz="1200" b="1" dirty="0">
                <a:solidFill>
                  <a:schemeClr val="bg1">
                    <a:lumMod val="95000"/>
                  </a:schemeClr>
                </a:solidFill>
              </a:rPr>
              <a:t>Service animals are working animals, not pets. The work or task a dog has been trained to provide must be directly related to the person’s disability. Dogs whose sole function is to provide comfort or emotional support do not qualify as service animals under the ADA.</a:t>
            </a:r>
          </a:p>
          <a:p>
            <a:endParaRPr lang="en-US" dirty="0"/>
          </a:p>
        </p:txBody>
      </p:sp>
      <p:pic>
        <p:nvPicPr>
          <p:cNvPr id="1030" name="Picture 6" descr="Teacup Miniature Horse Pictures - AZ Animals">
            <a:extLst>
              <a:ext uri="{FF2B5EF4-FFF2-40B4-BE49-F238E27FC236}">
                <a16:creationId xmlns:a16="http://schemas.microsoft.com/office/drawing/2014/main" id="{1C1AC7E7-8006-2BC5-7008-EAEA97D982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00613" y="1639699"/>
            <a:ext cx="6651625" cy="373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8624-3301-8EF1-9F42-6A91894A3C96}"/>
              </a:ext>
            </a:extLst>
          </p:cNvPr>
          <p:cNvSpPr>
            <a:spLocks noGrp="1"/>
          </p:cNvSpPr>
          <p:nvPr>
            <p:ph type="title"/>
          </p:nvPr>
        </p:nvSpPr>
        <p:spPr>
          <a:xfrm>
            <a:off x="581193" y="729658"/>
            <a:ext cx="11029616" cy="442650"/>
          </a:xfrm>
        </p:spPr>
        <p:txBody>
          <a:bodyPr>
            <a:normAutofit fontScale="90000"/>
          </a:bodyPr>
          <a:lstStyle/>
          <a:p>
            <a:pPr algn="ctr"/>
            <a:r>
              <a:rPr lang="en-US" dirty="0"/>
              <a:t>The American with Disabilities Act</a:t>
            </a:r>
          </a:p>
        </p:txBody>
      </p:sp>
      <p:sp>
        <p:nvSpPr>
          <p:cNvPr id="3" name="Content Placeholder 2">
            <a:extLst>
              <a:ext uri="{FF2B5EF4-FFF2-40B4-BE49-F238E27FC236}">
                <a16:creationId xmlns:a16="http://schemas.microsoft.com/office/drawing/2014/main" id="{342DBA59-DB08-0DE0-DDD6-FF4375353978}"/>
              </a:ext>
            </a:extLst>
          </p:cNvPr>
          <p:cNvSpPr>
            <a:spLocks noGrp="1"/>
          </p:cNvSpPr>
          <p:nvPr>
            <p:ph sz="half" idx="1"/>
          </p:nvPr>
        </p:nvSpPr>
        <p:spPr>
          <a:xfrm>
            <a:off x="581193" y="2228003"/>
            <a:ext cx="5194767" cy="3633047"/>
          </a:xfrm>
          <a:ln>
            <a:solidFill>
              <a:schemeClr val="accent1"/>
            </a:solidFill>
          </a:ln>
        </p:spPr>
        <p:txBody>
          <a:bodyPr>
            <a:normAutofit fontScale="92500" lnSpcReduction="10000"/>
          </a:bodyPr>
          <a:lstStyle/>
          <a:p>
            <a:pPr marL="742950" marR="0" lvl="1"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Signed into law on July 26, 1990, by President George H.W. Bush.</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Modeled after the Civil Rights Act of 1964 (prohibits discrimination on the basis of race, color, religion, sex, or national origin) and Section 504 of the Rehabilitation Act of 1973.</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Arial" panose="020B0604020202020204" pitchFamily="34" charset="0"/>
              <a:buChar char="•"/>
            </a:pPr>
            <a:r>
              <a:rPr lang="en-US" sz="1400" b="1" dirty="0">
                <a:effectLst/>
                <a:latin typeface="Times New Roman" panose="02020603050405020304" pitchFamily="18" charset="0"/>
                <a:ea typeface="Aptos" panose="020B0004020202020204" pitchFamily="34" charset="0"/>
              </a:rPr>
              <a:t>Purpose - To provide a clear and comprehensive national mandate for the elimination of discrimination against individuals with disabilities.</a:t>
            </a:r>
            <a:endParaRPr lang="en-US" b="1" dirty="0"/>
          </a:p>
        </p:txBody>
      </p:sp>
      <p:sp>
        <p:nvSpPr>
          <p:cNvPr id="4" name="Content Placeholder 3">
            <a:extLst>
              <a:ext uri="{FF2B5EF4-FFF2-40B4-BE49-F238E27FC236}">
                <a16:creationId xmlns:a16="http://schemas.microsoft.com/office/drawing/2014/main" id="{C2A4BF19-E738-27EB-A837-98E9630ED17B}"/>
              </a:ext>
            </a:extLst>
          </p:cNvPr>
          <p:cNvSpPr>
            <a:spLocks noGrp="1"/>
          </p:cNvSpPr>
          <p:nvPr>
            <p:ph sz="half" idx="2"/>
          </p:nvPr>
        </p:nvSpPr>
        <p:spPr>
          <a:xfrm>
            <a:off x="6416039" y="1277815"/>
            <a:ext cx="5194769" cy="4850527"/>
          </a:xfrm>
          <a:ln>
            <a:solidFill>
              <a:schemeClr val="accent1"/>
            </a:solidFill>
          </a:ln>
        </p:spPr>
        <p:txBody>
          <a:bodyPr>
            <a:normAutofit fontScale="92500" lnSpcReduction="10000"/>
          </a:bodyPr>
          <a:lstStyle/>
          <a:p>
            <a:pPr marL="742950" marR="0" lvl="1" indent="-285750">
              <a:lnSpc>
                <a:spcPct val="115000"/>
              </a:lnSpc>
              <a:buFont typeface="+mj-lt"/>
              <a:buAutoNum type="alphaLcPeriod"/>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Title III - PUBLIC ACCOMMODATIONS AND SERVICES OPERATED BY PRIVATE ENTITIES.</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mj-lt"/>
              <a:buAutoNum type="romanLcPeriod"/>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Anti-Discrimination.</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657350" marR="0" lvl="3"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No individual shall be discriminated against on the basis of disability in the full and equal enjoyment of the goods, services, facilities, privileges, advantages, or accommodations of any place of public accommodation.</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288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714500" marR="0" lvl="3" indent="-34290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A public housing residential unit is a place of lodging and considered to be a place of public accommodation.</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657350" marR="0" lvl="3" indent="-285750">
              <a:lnSpc>
                <a:spcPct val="115000"/>
              </a:lnSpc>
              <a:spcAft>
                <a:spcPts val="800"/>
              </a:spcAft>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Cannot deny the opportunity to </a:t>
            </a:r>
            <a:r>
              <a:rPr lang="en-US" sz="1400" b="1" u="sng" kern="100" dirty="0">
                <a:effectLst/>
                <a:latin typeface="Times New Roman" panose="02020603050405020304" pitchFamily="18" charset="0"/>
                <a:ea typeface="Aptos" panose="020B0004020202020204" pitchFamily="34" charset="0"/>
                <a:cs typeface="Times New Roman" panose="02020603050405020304" pitchFamily="18" charset="0"/>
              </a:rPr>
              <a:t>participate</a:t>
            </a: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in or benefit from the goods, services, facilities, privileges, advantages, or accommodations of the public housing entity – with or without reasonable accommodation.</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3074" name="Picture 2" descr="ADA, Americans with Disabilities Act. Shield with USA flag and ...">
            <a:extLst>
              <a:ext uri="{FF2B5EF4-FFF2-40B4-BE49-F238E27FC236}">
                <a16:creationId xmlns:a16="http://schemas.microsoft.com/office/drawing/2014/main" id="{8ACF5BDE-53B1-07BD-3AE6-9CDB4ABBF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91" y="514077"/>
            <a:ext cx="2662848" cy="164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64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8000" b="-8000"/>
          </a:stretch>
        </a:blipFill>
        <a:effectLst/>
      </p:bgPr>
    </p:bg>
    <p:spTree>
      <p:nvGrpSpPr>
        <p:cNvPr id="1" name="">
          <a:extLst>
            <a:ext uri="{FF2B5EF4-FFF2-40B4-BE49-F238E27FC236}">
              <a16:creationId xmlns:a16="http://schemas.microsoft.com/office/drawing/2014/main" id="{4D1D6953-21F9-2979-EFF1-346E32365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63F4A-4E2E-B1E5-051F-DDC52E6929D4}"/>
              </a:ext>
            </a:extLst>
          </p:cNvPr>
          <p:cNvSpPr>
            <a:spLocks noGrp="1"/>
          </p:cNvSpPr>
          <p:nvPr>
            <p:ph type="title"/>
          </p:nvPr>
        </p:nvSpPr>
        <p:spPr/>
        <p:txBody>
          <a:bodyPr>
            <a:normAutofit/>
          </a:bodyPr>
          <a:lstStyle/>
          <a:p>
            <a:pPr algn="ctr"/>
            <a:r>
              <a:rPr lang="en-US" dirty="0"/>
              <a:t>SERVICE  Animals in public housing</a:t>
            </a:r>
          </a:p>
        </p:txBody>
      </p:sp>
      <p:sp>
        <p:nvSpPr>
          <p:cNvPr id="3" name="Content Placeholder 2">
            <a:extLst>
              <a:ext uri="{FF2B5EF4-FFF2-40B4-BE49-F238E27FC236}">
                <a16:creationId xmlns:a16="http://schemas.microsoft.com/office/drawing/2014/main" id="{4989B2C7-5F14-3013-15C7-7A86B5A0A243}"/>
              </a:ext>
            </a:extLst>
          </p:cNvPr>
          <p:cNvSpPr>
            <a:spLocks noGrp="1"/>
          </p:cNvSpPr>
          <p:nvPr>
            <p:ph idx="1"/>
          </p:nvPr>
        </p:nvSpPr>
        <p:spPr>
          <a:ln>
            <a:solidFill>
              <a:schemeClr val="accent1"/>
            </a:solidFill>
          </a:ln>
        </p:spPr>
        <p:txBody>
          <a:bodyPr>
            <a:normAutofit/>
          </a:bodyPr>
          <a:lstStyle/>
          <a:p>
            <a:pPr marL="342900" marR="0" lvl="0" indent="-342900">
              <a:lnSpc>
                <a:spcPct val="115000"/>
              </a:lnSpc>
              <a:buFont typeface="+mj-lt"/>
              <a:buAutoNum type="romanUcPeriod"/>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SERVICE ANIMALS IN PUBLIC HOUSING</a:t>
            </a:r>
          </a:p>
          <a:p>
            <a:pPr marL="742950" marR="0" lvl="1"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ADA Title II §35.136 Service Animals / Title III §36.302(c): Service Animals.</a:t>
            </a:r>
          </a:p>
          <a:p>
            <a:pPr marL="1200150" marR="0" lvl="2"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General. Generally, a public entity shall modify its policies, practices, or procedures to permit the use of a service animal by an individual with a disability.</a:t>
            </a:r>
          </a:p>
          <a:p>
            <a:pPr marL="13716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p>
          <a:p>
            <a:pPr marL="1200150" marR="0" lvl="2"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Exceptions. A public entity [accommodation] may ask an individual with a disability to remove a service animal from the premises if—</a:t>
            </a:r>
          </a:p>
          <a:p>
            <a:pPr marL="1657350" marR="0" lvl="3" indent="-285750">
              <a:lnSpc>
                <a:spcPct val="115000"/>
              </a:lnSpc>
              <a:spcAft>
                <a:spcPts val="800"/>
              </a:spcAft>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(1) The animal is out of control and the animal’s handler does not take effective action to control it. </a:t>
            </a:r>
          </a:p>
          <a:p>
            <a:pPr>
              <a:buNone/>
            </a:pPr>
            <a:r>
              <a:rPr lang="en-US" sz="1400" b="1" dirty="0">
                <a:effectLst/>
                <a:latin typeface="Times New Roman" panose="02020603050405020304" pitchFamily="18" charset="0"/>
                <a:ea typeface="Aptos" panose="020B0004020202020204" pitchFamily="34" charset="0"/>
              </a:rPr>
              <a:t>Animal must be on a harness, leash, or other tether unless it would interfere with the animal’s service performance and the animal is otherwise under the handler’s control.</a:t>
            </a:r>
            <a:endParaRPr lang="en-US" b="1" dirty="0"/>
          </a:p>
        </p:txBody>
      </p:sp>
    </p:spTree>
    <p:extLst>
      <p:ext uri="{BB962C8B-B14F-4D97-AF65-F5344CB8AC3E}">
        <p14:creationId xmlns:p14="http://schemas.microsoft.com/office/powerpoint/2010/main" val="85203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t="-69000" b="-69000"/>
          </a:stretch>
        </a:blipFill>
        <a:effectLst/>
      </p:bgPr>
    </p:bg>
    <p:spTree>
      <p:nvGrpSpPr>
        <p:cNvPr id="1" name="">
          <a:extLst>
            <a:ext uri="{FF2B5EF4-FFF2-40B4-BE49-F238E27FC236}">
              <a16:creationId xmlns:a16="http://schemas.microsoft.com/office/drawing/2014/main" id="{073BD405-79AB-0CFD-A2CD-37F14B364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3F101-C662-8AF1-8241-D032D9CF1E8F}"/>
              </a:ext>
            </a:extLst>
          </p:cNvPr>
          <p:cNvSpPr>
            <a:spLocks noGrp="1"/>
          </p:cNvSpPr>
          <p:nvPr>
            <p:ph type="title"/>
          </p:nvPr>
        </p:nvSpPr>
        <p:spPr>
          <a:xfrm>
            <a:off x="581193" y="729658"/>
            <a:ext cx="11029616" cy="442650"/>
          </a:xfrm>
        </p:spPr>
        <p:txBody>
          <a:bodyPr>
            <a:normAutofit fontScale="90000"/>
          </a:bodyPr>
          <a:lstStyle/>
          <a:p>
            <a:pPr algn="ctr"/>
            <a:r>
              <a:rPr lang="en-US" dirty="0"/>
              <a:t>SERVICE  Animals in public housing (Cont.)</a:t>
            </a:r>
          </a:p>
        </p:txBody>
      </p:sp>
      <p:sp>
        <p:nvSpPr>
          <p:cNvPr id="3" name="Content Placeholder 2">
            <a:extLst>
              <a:ext uri="{FF2B5EF4-FFF2-40B4-BE49-F238E27FC236}">
                <a16:creationId xmlns:a16="http://schemas.microsoft.com/office/drawing/2014/main" id="{18857A56-D8ED-5ABC-477C-0598807C1DCA}"/>
              </a:ext>
            </a:extLst>
          </p:cNvPr>
          <p:cNvSpPr>
            <a:spLocks noGrp="1"/>
          </p:cNvSpPr>
          <p:nvPr>
            <p:ph sz="half" idx="1"/>
          </p:nvPr>
        </p:nvSpPr>
        <p:spPr>
          <a:xfrm>
            <a:off x="552785" y="1277816"/>
            <a:ext cx="5194767" cy="4850526"/>
          </a:xfrm>
          <a:ln>
            <a:solidFill>
              <a:schemeClr val="accent1"/>
            </a:solidFill>
          </a:ln>
        </p:spPr>
        <p:txBody>
          <a:bodyPr>
            <a:normAutofit fontScale="70000" lnSpcReduction="20000"/>
          </a:bodyPr>
          <a:lstStyle/>
          <a:p>
            <a:pPr marL="532800" indent="0">
              <a:lnSpc>
                <a:spcPct val="115000"/>
              </a:lnSpc>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Federal regulations provide that a housing provider can only invoke the direct threat exception after conducting an individualized and objective assessment of the relevant factors, including (1) the nature, duration, and severity of the risk; (2) the probability that the potential injury will actually occur; and (3) whether any reasonable accommodations will mitigate the risk (</a:t>
            </a:r>
            <a:r>
              <a:rPr lang="en-US" sz="20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4"/>
              </a:rPr>
              <a:t>24 CFR 9.131 [c]</a:t>
            </a: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22860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818550" indent="-285750">
              <a:lnSpc>
                <a:spcPct val="115000"/>
              </a:lnSpc>
              <a:buFont typeface="Arial" panose="020B0604020202020204" pitchFamily="34" charset="0"/>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The animal can be excluded where it poses a direct threat and its owner takes no effective action to control the animal's behavior so that the threat is mitigated or eliminated.</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22860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778500" indent="-342900">
              <a:lnSpc>
                <a:spcPct val="115000"/>
              </a:lnSpc>
              <a:buFont typeface="Arial" panose="020B0604020202020204" pitchFamily="34" charset="0"/>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Or if the animal is not housebroken.</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828800" marR="0">
              <a:lnSpc>
                <a:spcPct val="115000"/>
              </a:lnSpc>
              <a:spcAft>
                <a:spcPts val="800"/>
              </a:spcAft>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2000" b="1" dirty="0">
                <a:effectLst/>
                <a:latin typeface="Times New Roman" panose="02020603050405020304" pitchFamily="18" charset="0"/>
                <a:ea typeface="Aptos" panose="020B0004020202020204" pitchFamily="34" charset="0"/>
              </a:rPr>
              <a:t>(e) The public entity is not responsible for the care or supervision of a service animal.</a:t>
            </a:r>
            <a:endParaRPr lang="en-US" sz="2000" b="1" dirty="0"/>
          </a:p>
        </p:txBody>
      </p:sp>
      <p:sp>
        <p:nvSpPr>
          <p:cNvPr id="4" name="Content Placeholder 3">
            <a:extLst>
              <a:ext uri="{FF2B5EF4-FFF2-40B4-BE49-F238E27FC236}">
                <a16:creationId xmlns:a16="http://schemas.microsoft.com/office/drawing/2014/main" id="{F27636AE-0EAB-AF4D-6F19-BD96D9801D9F}"/>
              </a:ext>
            </a:extLst>
          </p:cNvPr>
          <p:cNvSpPr>
            <a:spLocks noGrp="1"/>
          </p:cNvSpPr>
          <p:nvPr>
            <p:ph sz="half" idx="2"/>
          </p:nvPr>
        </p:nvSpPr>
        <p:spPr>
          <a:xfrm>
            <a:off x="6416039" y="1277815"/>
            <a:ext cx="5194769" cy="4850527"/>
          </a:xfrm>
          <a:blipFill dpi="0" rotWithShape="1">
            <a:blip r:embed="rId5">
              <a:alphaModFix amt="22000"/>
            </a:blip>
            <a:srcRect/>
            <a:tile tx="0" ty="0" sx="100000" sy="100000" flip="none" algn="tl"/>
          </a:blipFill>
          <a:ln>
            <a:solidFill>
              <a:schemeClr val="accent1"/>
            </a:solidFill>
          </a:ln>
        </p:spPr>
        <p:txBody>
          <a:bodyPr>
            <a:normAutofit fontScale="70000" lnSpcReduction="20000"/>
          </a:bodyPr>
          <a:lstStyle/>
          <a:p>
            <a:pPr marL="320400" indent="0">
              <a:lnSpc>
                <a:spcPct val="115000"/>
              </a:lnSpc>
              <a:buNone/>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(f) </a:t>
            </a:r>
            <a:r>
              <a:rPr lang="en-US" sz="1800" b="1" i="1" kern="100" dirty="0">
                <a:effectLst/>
                <a:latin typeface="Times New Roman" panose="02020603050405020304" pitchFamily="18" charset="0"/>
                <a:ea typeface="Aptos" panose="020B0004020202020204" pitchFamily="34" charset="0"/>
                <a:cs typeface="Times New Roman" panose="02020603050405020304" pitchFamily="18" charset="0"/>
              </a:rPr>
              <a:t>Inquiries.</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 public entity may not ask about the nature or extent of a person’s disability.</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It can inquire-</a:t>
            </a:r>
          </a:p>
          <a:p>
            <a:pPr marL="494100" marR="0" indent="-342900">
              <a:lnSpc>
                <a:spcPct val="115000"/>
              </a:lnSpc>
              <a:buFont typeface="Arial" panose="020B0604020202020204" pitchFamily="34" charset="0"/>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whether an animal qualifies as a service animal.</a:t>
            </a:r>
            <a:endParaRPr lang="en-US" sz="2000" b="1" kern="100" dirty="0">
              <a:latin typeface="Aptos" panose="020B0004020202020204" pitchFamily="34" charset="0"/>
              <a:ea typeface="Aptos" panose="020B0004020202020204" pitchFamily="34" charset="0"/>
              <a:cs typeface="Times New Roman" panose="02020603050405020304" pitchFamily="18" charset="0"/>
            </a:endParaRPr>
          </a:p>
          <a:p>
            <a:pPr marL="494100" marR="0" indent="-342900">
              <a:lnSpc>
                <a:spcPct val="115000"/>
              </a:lnSpc>
              <a:buFont typeface="Arial" panose="020B0604020202020204" pitchFamily="34" charset="0"/>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(2) if the animal is required because of a disability. and </a:t>
            </a:r>
            <a:endParaRPr lang="en-US" sz="2000" b="1" kern="100" dirty="0">
              <a:latin typeface="Aptos" panose="020B0004020202020204" pitchFamily="34" charset="0"/>
              <a:ea typeface="Aptos" panose="020B0004020202020204" pitchFamily="34" charset="0"/>
              <a:cs typeface="Times New Roman" panose="02020603050405020304" pitchFamily="18" charset="0"/>
            </a:endParaRPr>
          </a:p>
          <a:p>
            <a:pPr marL="494100" marR="0" indent="-342900">
              <a:lnSpc>
                <a:spcPct val="115000"/>
              </a:lnSpc>
              <a:buFont typeface="Arial" panose="020B0604020202020204" pitchFamily="34" charset="0"/>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what work or task the animal has been trained to perform.</a:t>
            </a:r>
            <a:endParaRPr lang="en-US" sz="2000" b="1" kern="100" dirty="0">
              <a:latin typeface="Aptos" panose="020B0004020202020204" pitchFamily="34" charset="0"/>
              <a:ea typeface="Aptos" panose="020B0004020202020204" pitchFamily="34" charset="0"/>
              <a:cs typeface="Times New Roman" panose="02020603050405020304" pitchFamily="18" charset="0"/>
            </a:endParaRPr>
          </a:p>
          <a:p>
            <a:pPr marL="494100" marR="0" indent="-342900">
              <a:lnSpc>
                <a:spcPct val="115000"/>
              </a:lnSpc>
              <a:buFont typeface="Arial" panose="020B0604020202020204" pitchFamily="34" charset="0"/>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They are not permitted to request documentation for the dog or require the dog to demonstrate a task.</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(g) </a:t>
            </a:r>
            <a:r>
              <a:rPr lang="en-US" sz="2000" b="1" i="1" kern="100" dirty="0">
                <a:effectLst/>
                <a:latin typeface="Times New Roman" panose="02020603050405020304" pitchFamily="18" charset="0"/>
                <a:ea typeface="Aptos" panose="020B0004020202020204" pitchFamily="34" charset="0"/>
                <a:cs typeface="Times New Roman" panose="02020603050405020304" pitchFamily="18" charset="0"/>
              </a:rPr>
              <a:t>Access to areas of a public accommodation.</a:t>
            </a: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Individuals with disabilities shall be permitted to be accompanied by their service animals in all areas of a public entity’s accommodation.</a:t>
            </a:r>
            <a:endParaRPr lang="en-US" sz="2000" b="1" kern="100" dirty="0">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(c) If an animal is properly excluded under subsection (b) the individual with a disability must be given the opportunity to participate in the program without the animal</a:t>
            </a: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657350" marR="0" lvl="3" indent="-285750">
              <a:lnSpc>
                <a:spcPct val="115000"/>
              </a:lnSpc>
              <a:spcAft>
                <a:spcPts val="800"/>
              </a:spcAft>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07798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062D-5E8A-D05F-6886-8FB823BC9FBC}"/>
              </a:ext>
            </a:extLst>
          </p:cNvPr>
          <p:cNvSpPr>
            <a:spLocks noGrp="1"/>
          </p:cNvSpPr>
          <p:nvPr>
            <p:ph type="title"/>
          </p:nvPr>
        </p:nvSpPr>
        <p:spPr/>
        <p:txBody>
          <a:bodyPr/>
          <a:lstStyle/>
          <a:p>
            <a:r>
              <a:rPr lang="en-US" dirty="0"/>
              <a:t>Comfort Animals</a:t>
            </a:r>
          </a:p>
        </p:txBody>
      </p:sp>
      <p:sp>
        <p:nvSpPr>
          <p:cNvPr id="3" name="Content Placeholder 2">
            <a:extLst>
              <a:ext uri="{FF2B5EF4-FFF2-40B4-BE49-F238E27FC236}">
                <a16:creationId xmlns:a16="http://schemas.microsoft.com/office/drawing/2014/main" id="{A0F107A2-9D1B-2784-42CE-3A9B4A2BC145}"/>
              </a:ext>
            </a:extLst>
          </p:cNvPr>
          <p:cNvSpPr>
            <a:spLocks noGrp="1"/>
          </p:cNvSpPr>
          <p:nvPr>
            <p:ph idx="1"/>
          </p:nvPr>
        </p:nvSpPr>
        <p:spPr>
          <a:xfrm>
            <a:off x="4900928" y="933450"/>
            <a:ext cx="6650991" cy="5244612"/>
          </a:xfrm>
        </p:spPr>
        <p:txBody>
          <a:bodyPr>
            <a:normAutofit/>
          </a:bodyPr>
          <a:lstStyle/>
          <a:p>
            <a:pPr marR="0" lvl="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THE DIFFERENCE BETWEEN SERVICE ANIMALS AND COMFORT ANIMALS</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Under The ADA and NYS Law</a:t>
            </a:r>
            <a:r>
              <a:rPr lang="en-US" sz="1400" b="1" kern="100" dirty="0">
                <a:latin typeface="Times New Roman" panose="02020603050405020304" pitchFamily="18" charset="0"/>
                <a:ea typeface="Aptos" panose="020B0004020202020204" pitchFamily="34" charset="0"/>
                <a:cs typeface="Times New Roman" panose="02020603050405020304" pitchFamily="18" charset="0"/>
              </a:rPr>
              <a:t>, </a:t>
            </a: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a service animal is defined as a dog that is individually trained to do work or perform tasks for the benefit of an individual with a disability.</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Including physical, sensory, psychiatric, intellectual, or other mental disabilities.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The tasks performed by the service animal must be directly related to the individual's disability.</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657350" marR="0" lvl="3"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such as guiding individuals with impaired vision, alerting individuals with impaired hearing, pulling a wheelchair, or assisting during a seizure.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Emotional support or comfort provided by the animal does not qualify as a task under the ADA.</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Comfort Animals are not trained to perform specific tasks related to a disability.</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098" name="Picture 2" descr="Dreaming About Snakes: A Guide to Interpreting Your Dreams">
            <a:extLst>
              <a:ext uri="{FF2B5EF4-FFF2-40B4-BE49-F238E27FC236}">
                <a16:creationId xmlns:a16="http://schemas.microsoft.com/office/drawing/2014/main" id="{7947CDFB-74F7-98BF-BCA6-EDC9564D6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43" y="3429000"/>
            <a:ext cx="3470678" cy="231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2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11B7-B90B-C152-2293-D0049F4DFEB6}"/>
              </a:ext>
            </a:extLst>
          </p:cNvPr>
          <p:cNvSpPr>
            <a:spLocks noGrp="1"/>
          </p:cNvSpPr>
          <p:nvPr>
            <p:ph type="title"/>
          </p:nvPr>
        </p:nvSpPr>
        <p:spPr>
          <a:xfrm>
            <a:off x="581192" y="568711"/>
            <a:ext cx="11029616" cy="1126273"/>
          </a:xfrm>
        </p:spPr>
        <p:txBody>
          <a:bodyPr>
            <a:normAutofit fontScale="90000"/>
          </a:bodyPr>
          <a:lstStyle/>
          <a:p>
            <a:pPr marL="457200" marR="0" lvl="1" indent="0" algn="ctr">
              <a:lnSpc>
                <a:spcPct val="115000"/>
              </a:lnSpc>
            </a:pPr>
            <a:r>
              <a:rPr lang="en-US" sz="1600" b="1" kern="100" dirty="0">
                <a:solidFill>
                  <a:srgbClr val="C00000"/>
                </a:solidFill>
                <a:effectLst/>
                <a:latin typeface="Times New Roman" panose="02020603050405020304" pitchFamily="18" charset="0"/>
                <a:ea typeface="Aptos" panose="020B0004020202020204" pitchFamily="34" charset="0"/>
                <a:cs typeface="Times New Roman" panose="02020603050405020304" pitchFamily="18" charset="0"/>
              </a:rPr>
              <a:t>NY Human Rights Law and the FHA </a:t>
            </a:r>
            <a:br>
              <a:rPr lang="en-US" sz="1600"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r>
              <a:rPr lang="en-US" sz="1600" b="1" kern="100" dirty="0">
                <a:solidFill>
                  <a:srgbClr val="C00000"/>
                </a:solidFill>
                <a:effectLst/>
                <a:latin typeface="Times New Roman" panose="02020603050405020304" pitchFamily="18" charset="0"/>
                <a:ea typeface="Aptos" panose="020B0004020202020204" pitchFamily="34" charset="0"/>
                <a:cs typeface="Times New Roman" panose="02020603050405020304" pitchFamily="18" charset="0"/>
              </a:rPr>
              <a:t> The ADA may exclude emotional support animals from its definition of service animals; however the NYS Human Rights Law and the FHA recognize them as a valid form of reasonable accommodation in housing.</a:t>
            </a:r>
            <a:br>
              <a:rPr lang="en-US" sz="1200"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endParaRPr lang="en-US" dirty="0">
              <a:solidFill>
                <a:srgbClr val="C00000"/>
              </a:solidFill>
            </a:endParaRPr>
          </a:p>
        </p:txBody>
      </p:sp>
      <p:sp>
        <p:nvSpPr>
          <p:cNvPr id="3" name="Content Placeholder 2">
            <a:extLst>
              <a:ext uri="{FF2B5EF4-FFF2-40B4-BE49-F238E27FC236}">
                <a16:creationId xmlns:a16="http://schemas.microsoft.com/office/drawing/2014/main" id="{BEDDE03C-A334-898B-AD87-13DD6909A473}"/>
              </a:ext>
            </a:extLst>
          </p:cNvPr>
          <p:cNvSpPr>
            <a:spLocks noGrp="1"/>
          </p:cNvSpPr>
          <p:nvPr>
            <p:ph idx="1"/>
          </p:nvPr>
        </p:nvSpPr>
        <p:spPr>
          <a:xfrm>
            <a:off x="581192" y="1605776"/>
            <a:ext cx="11029615" cy="2185639"/>
          </a:xfrm>
        </p:spPr>
        <p:txBody>
          <a:bodyPr>
            <a:normAutofit fontScale="85000" lnSpcReduction="20000"/>
          </a:bodyPr>
          <a:lstStyle/>
          <a:p>
            <a:pPr marL="742950" marR="0" lvl="1" indent="-285750">
              <a:lnSpc>
                <a:spcPct val="115000"/>
              </a:lnSpc>
              <a:buFont typeface="Arial" panose="020B0604020202020204" pitchFamily="34" charset="0"/>
              <a:buChar char="•"/>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Under the NYS Human Rights Law (</a:t>
            </a:r>
            <a:r>
              <a:rPr lang="en-US" sz="18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Executive Law Art 15</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 tenant may keep an </a:t>
            </a:r>
            <a:r>
              <a:rPr lang="en-US" sz="1800" b="1" u="sng" kern="100" dirty="0">
                <a:effectLst/>
                <a:latin typeface="Times New Roman" panose="02020603050405020304" pitchFamily="18" charset="0"/>
                <a:ea typeface="Aptos" panose="020B0004020202020204" pitchFamily="34" charset="0"/>
                <a:cs typeface="Times New Roman" panose="02020603050405020304" pitchFamily="18" charset="0"/>
              </a:rPr>
              <a:t>emotional support animal</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if they demonstrate that </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they are disabled, and</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qualify for the tenancy, and</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because of their disability it is necessary for them to keep the dog in order for them to use and enjoy the apartment, and</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spcAft>
                <a:spcPts val="800"/>
              </a:spcAft>
              <a:buFont typeface="Arial" panose="020B0604020202020204" pitchFamily="34" charset="0"/>
              <a:buChar char="•"/>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that reasonable accommodations could be made to allow them to keep the dog (see </a:t>
            </a:r>
            <a:r>
              <a:rPr lang="en-US" sz="18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4"/>
              </a:rPr>
              <a:t>Executive Law § 296 [2] [a]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DAFE142-3CA1-7BB8-2ACF-4953047AF643}"/>
              </a:ext>
            </a:extLst>
          </p:cNvPr>
          <p:cNvSpPr>
            <a:spLocks noGrp="1"/>
          </p:cNvSpPr>
          <p:nvPr>
            <p:ph sz="half" idx="4294967295"/>
          </p:nvPr>
        </p:nvSpPr>
        <p:spPr>
          <a:xfrm>
            <a:off x="1162384" y="3864980"/>
            <a:ext cx="11029616" cy="1996070"/>
          </a:xfrm>
        </p:spPr>
        <p:txBody>
          <a:bodyPr>
            <a:normAutofit fontScale="40000" lnSpcReduction="20000"/>
          </a:bodyPr>
          <a:lstStyle/>
          <a:p>
            <a:pPr marL="457200" marR="0">
              <a:lnSpc>
                <a:spcPct val="115000"/>
              </a:lnSpc>
              <a:buNone/>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3800" b="1" kern="100" dirty="0">
                <a:effectLst/>
                <a:latin typeface="Times New Roman" panose="02020603050405020304" pitchFamily="18" charset="0"/>
                <a:ea typeface="Aptos" panose="020B0004020202020204" pitchFamily="34" charset="0"/>
                <a:cs typeface="Times New Roman" panose="02020603050405020304" pitchFamily="18" charset="0"/>
              </a:rPr>
              <a:t>Provided the animal assists with a disability, and</a:t>
            </a:r>
            <a:endParaRPr lang="en-US" sz="38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en-US" sz="3800" b="1" kern="100" dirty="0">
                <a:effectLst/>
                <a:latin typeface="Times New Roman" panose="02020603050405020304" pitchFamily="18" charset="0"/>
                <a:ea typeface="Aptos" panose="020B0004020202020204" pitchFamily="34" charset="0"/>
                <a:cs typeface="Times New Roman" panose="02020603050405020304" pitchFamily="18" charset="0"/>
              </a:rPr>
              <a:t> 			The animal does not pose undue hardship or direct threats.</a:t>
            </a:r>
            <a:endParaRPr lang="en-US" sz="3800" b="1" kern="100" dirty="0">
              <a:effectLst/>
              <a:latin typeface="Aptos" panose="020B0004020202020204" pitchFamily="34" charset="0"/>
              <a:ea typeface="Aptos" panose="020B0004020202020204" pitchFamily="34" charset="0"/>
              <a:cs typeface="Times New Roman" panose="02020603050405020304" pitchFamily="18" charset="0"/>
            </a:endParaRPr>
          </a:p>
          <a:p>
            <a:pPr marL="1200150" marR="0" lvl="2" indent="-285750">
              <a:lnSpc>
                <a:spcPct val="115000"/>
              </a:lnSpc>
              <a:buFont typeface="Arial" panose="020B0604020202020204" pitchFamily="34" charset="0"/>
              <a:buChar char="•"/>
            </a:pPr>
            <a:r>
              <a:rPr lang="en-US" sz="3800" b="1" kern="100" dirty="0">
                <a:effectLst/>
                <a:latin typeface="Times New Roman" panose="02020603050405020304" pitchFamily="18" charset="0"/>
                <a:ea typeface="Aptos" panose="020B0004020202020204" pitchFamily="34" charset="0"/>
                <a:cs typeface="Times New Roman" panose="02020603050405020304" pitchFamily="18" charset="0"/>
              </a:rPr>
              <a:t>Such distinction reflects the different purposes of the two laws. (1) The ADA focuses on public access and accommodation.</a:t>
            </a:r>
            <a:endParaRPr lang="en-US" sz="38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en-US" sz="3800" b="1" kern="100" dirty="0">
                <a:effectLst/>
                <a:latin typeface="Times New Roman" panose="02020603050405020304" pitchFamily="18" charset="0"/>
                <a:ea typeface="Aptos" panose="020B0004020202020204" pitchFamily="34" charset="0"/>
                <a:cs typeface="Times New Roman" panose="02020603050405020304" pitchFamily="18" charset="0"/>
              </a:rPr>
              <a:t> 			The FHA focuses on equal housing opportunities for individuals with disabilities.</a:t>
            </a:r>
            <a:endParaRPr lang="en-US" sz="3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122" name="Picture 2" descr="AI generated Silhouette scales of justice black color only 39226123 ...">
            <a:extLst>
              <a:ext uri="{FF2B5EF4-FFF2-40B4-BE49-F238E27FC236}">
                <a16:creationId xmlns:a16="http://schemas.microsoft.com/office/drawing/2014/main" id="{DCDEB48E-EE9E-2798-1F2D-2605168D8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19" y="4036908"/>
            <a:ext cx="1579929" cy="165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969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5628CE-EA65-F62A-E16C-4FA6F61370B3}"/>
              </a:ext>
            </a:extLst>
          </p:cNvPr>
          <p:cNvSpPr txBox="1"/>
          <p:nvPr/>
        </p:nvSpPr>
        <p:spPr>
          <a:xfrm>
            <a:off x="3048000" y="2522630"/>
            <a:ext cx="5219178" cy="2060500"/>
          </a:xfrm>
          <a:prstGeom prst="rect">
            <a:avLst/>
          </a:prstGeom>
          <a:noFill/>
        </p:spPr>
        <p:txBody>
          <a:bodyPr wrap="square">
            <a:spAutoFit/>
          </a:bodyPr>
          <a:lstStyle/>
          <a:p>
            <a:pPr marL="342900" marR="0" lvl="0" indent="-34290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PERMITTED ANIMALS</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Arial" panose="020B0604020202020204" pitchFamily="34" charset="0"/>
              <a:buChar char="•"/>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Under The ADA</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mj-lt"/>
              <a:buAutoNum type="romanLcPeriod"/>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Service dogs</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mj-lt"/>
              <a:buAutoNum type="romanLcPeriod"/>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Mini horses</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Aft>
                <a:spcPts val="800"/>
              </a:spcAft>
              <a:buFont typeface="+mj-lt"/>
              <a:buAutoNum type="romanLcPeriod"/>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The regulation explicitly excludes wild animals, including monkeys and other nonhuman primates, from being classified as service animals . </a:t>
            </a:r>
            <a:r>
              <a:rPr lang="en-US" sz="14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28 CFR 36.104</a:t>
            </a: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3BB1410-9DFA-296B-EC80-C36D593CE002}"/>
              </a:ext>
            </a:extLst>
          </p:cNvPr>
          <p:cNvPicPr>
            <a:picLocks noChangeAspect="1"/>
          </p:cNvPicPr>
          <p:nvPr/>
        </p:nvPicPr>
        <p:blipFill>
          <a:blip r:embed="rId4"/>
          <a:stretch>
            <a:fillRect/>
          </a:stretch>
        </p:blipFill>
        <p:spPr>
          <a:xfrm>
            <a:off x="347531" y="4583130"/>
            <a:ext cx="2846606" cy="1897737"/>
          </a:xfrm>
          <a:prstGeom prst="rect">
            <a:avLst/>
          </a:prstGeom>
        </p:spPr>
      </p:pic>
      <p:sp>
        <p:nvSpPr>
          <p:cNvPr id="5" name="AutoShape 2" descr="HUD’s Guidelines for Emotional Support Animals">
            <a:extLst>
              <a:ext uri="{FF2B5EF4-FFF2-40B4-BE49-F238E27FC236}">
                <a16:creationId xmlns:a16="http://schemas.microsoft.com/office/drawing/2014/main" id="{39E6FB25-036E-7122-F299-2EBA7F9CDAA8}"/>
              </a:ext>
            </a:extLst>
          </p:cNvPr>
          <p:cNvSpPr>
            <a:spLocks noChangeAspect="1" noChangeArrowheads="1"/>
          </p:cNvSpPr>
          <p:nvPr/>
        </p:nvSpPr>
        <p:spPr bwMode="auto">
          <a:xfrm>
            <a:off x="3401794" y="2731008"/>
            <a:ext cx="2846606" cy="24433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31B972C-BFFF-8230-EB27-A5034AE9B65D}"/>
              </a:ext>
            </a:extLst>
          </p:cNvPr>
          <p:cNvPicPr>
            <a:picLocks noChangeAspect="1"/>
          </p:cNvPicPr>
          <p:nvPr/>
        </p:nvPicPr>
        <p:blipFill>
          <a:blip r:embed="rId5"/>
          <a:stretch>
            <a:fillRect/>
          </a:stretch>
        </p:blipFill>
        <p:spPr>
          <a:xfrm>
            <a:off x="652498" y="704079"/>
            <a:ext cx="3118104" cy="1631808"/>
          </a:xfrm>
          <a:prstGeom prst="rect">
            <a:avLst/>
          </a:prstGeom>
        </p:spPr>
      </p:pic>
      <p:pic>
        <p:nvPicPr>
          <p:cNvPr id="6148" name="Picture 4" descr="Baby Horse Pictures">
            <a:extLst>
              <a:ext uri="{FF2B5EF4-FFF2-40B4-BE49-F238E27FC236}">
                <a16:creationId xmlns:a16="http://schemas.microsoft.com/office/drawing/2014/main" id="{7903FF41-504D-87CB-109B-226A99DB6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400" y="704079"/>
            <a:ext cx="2103120" cy="15878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w Many Types of Monkeys Are There in the World? | Reader's Digest">
            <a:extLst>
              <a:ext uri="{FF2B5EF4-FFF2-40B4-BE49-F238E27FC236}">
                <a16:creationId xmlns:a16="http://schemas.microsoft.com/office/drawing/2014/main" id="{F3FCDF94-BB25-827C-D188-F68B0722BF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020" y="4693672"/>
            <a:ext cx="2379138" cy="16766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D Peacock Wallpaper | PixelsTalk.Net">
            <a:extLst>
              <a:ext uri="{FF2B5EF4-FFF2-40B4-BE49-F238E27FC236}">
                <a16:creationId xmlns:a16="http://schemas.microsoft.com/office/drawing/2014/main" id="{C8399B96-48B9-3437-9B33-C12ADA3660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1400" y="4506825"/>
            <a:ext cx="2981598" cy="186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753121"/>
      </p:ext>
    </p:extLst>
  </p:cSld>
  <p:clrMapOvr>
    <a:masterClrMapping/>
  </p:clrMapOvr>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16C154-5A0F-4CDC-8C15-D2E21584649C}">
  <ds:schemaRefs>
    <ds:schemaRef ds:uri="http://schemas.microsoft.com/sharepoint/v3/contenttype/forms"/>
  </ds:schemaRefs>
</ds:datastoreItem>
</file>

<file path=customXml/itemProps2.xml><?xml version="1.0" encoding="utf-8"?>
<ds:datastoreItem xmlns:ds="http://schemas.openxmlformats.org/officeDocument/2006/customXml" ds:itemID="{3A6D3478-2986-4664-940C-67E0CAA21E04}">
  <ds:schemaRefs>
    <ds:schemaRef ds:uri="http://schemas.openxmlformats.org/package/2006/metadata/core-properties"/>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956C3F92-CC28-42D8-BF09-077075551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Animal magnetism</Template>
  <TotalTime>403</TotalTime>
  <Words>1591</Words>
  <Application>Microsoft Office PowerPoint</Application>
  <PresentationFormat>Widescreen</PresentationFormat>
  <Paragraphs>111</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Calibri</vt:lpstr>
      <vt:lpstr>Franklin Gothic Book</vt:lpstr>
      <vt:lpstr>Franklin Gothic Demi</vt:lpstr>
      <vt:lpstr>Times New Roman</vt:lpstr>
      <vt:lpstr>Wingdings 2</vt:lpstr>
      <vt:lpstr>DividendVTI</vt:lpstr>
      <vt:lpstr>SERVICE ANIMALS IN NYS PUBLIC HOUSING </vt:lpstr>
      <vt:lpstr>Michael E. Ginsberg, Esq.</vt:lpstr>
      <vt:lpstr>What is a Service Animal?</vt:lpstr>
      <vt:lpstr>The American with Disabilities Act</vt:lpstr>
      <vt:lpstr>SERVICE  Animals in public housing</vt:lpstr>
      <vt:lpstr>SERVICE  Animals in public housing (Cont.)</vt:lpstr>
      <vt:lpstr>Comfort Animals</vt:lpstr>
      <vt:lpstr>NY Human Rights Law and the FHA   The ADA may exclude emotional support animals from its definition of service animals; however the NYS Human Rights Law and the FHA recognize them as a valid form of reasonable accommodation in housing. </vt:lpstr>
      <vt:lpstr>PowerPoint Presentation</vt:lpstr>
      <vt:lpstr>Under NYS Law and the FHA</vt:lpstr>
      <vt:lpstr>Under NYS Law and the FHA (cont.)</vt:lpstr>
      <vt:lpstr>Case STUDY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Sponzo</dc:creator>
  <cp:lastModifiedBy>Robert Sponzo</cp:lastModifiedBy>
  <cp:revision>2</cp:revision>
  <cp:lastPrinted>2025-10-23T13:56:12Z</cp:lastPrinted>
  <dcterms:created xsi:type="dcterms:W3CDTF">2025-10-22T19:17:18Z</dcterms:created>
  <dcterms:modified xsi:type="dcterms:W3CDTF">2025-10-23T17:59:56Z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